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94360"/>
            <a:ext cx="8961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0" y="1188720"/>
            <a:ext cx="6858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783080"/>
            <a:ext cx="100584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377440"/>
            <a:ext cx="56692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2487168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3017520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97280" y="3584448"/>
            <a:ext cx="7315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4160520"/>
            <a:ext cx="9601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4297680"/>
            <a:ext cx="4572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48280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394960"/>
            <a:ext cx="65836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5532120"/>
            <a:ext cx="3657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080760"/>
            <a:ext cx="5943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6217920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0" y="66568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046720" y="731519"/>
            <a:ext cx="3657600" cy="3657600"/>
          </a:xfrm>
          <a:prstGeom prst="ellipse">
            <a:avLst/>
          </a:prstGeom>
          <a:noFill/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8046720" y="1645919"/>
            <a:ext cx="3657600" cy="1828800"/>
          </a:xfrm>
          <a:prstGeom prst="ellipse">
            <a:avLst/>
          </a:prstGeom>
          <a:noFill/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046720" y="1005839"/>
            <a:ext cx="3657600" cy="3108960"/>
          </a:xfrm>
          <a:prstGeom prst="ellipse">
            <a:avLst/>
          </a:prstGeom>
          <a:noFill/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046720" y="1426463"/>
            <a:ext cx="3657600" cy="2267712"/>
          </a:xfrm>
          <a:prstGeom prst="ellipse">
            <a:avLst/>
          </a:prstGeom>
          <a:noFill/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864547" y="731519"/>
            <a:ext cx="21945" cy="365760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46720" y="2549347"/>
            <a:ext cx="3657600" cy="21945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822960"/>
            <a:ext cx="73152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0" b="1" i="0">
                <a:solidFill>
                  <a:srgbClr val="FFFFFF"/>
                </a:solidFill>
                <a:latin typeface="Calibri"/>
              </a:rPr>
              <a:t>DNS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2423160"/>
            <a:ext cx="7772400" cy="4572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ight Arrow 25"/>
          <p:cNvSpPr/>
          <p:nvPr/>
        </p:nvSpPr>
        <p:spPr>
          <a:xfrm>
            <a:off x="457200" y="2542032"/>
            <a:ext cx="457200" cy="384048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24128" y="2514600"/>
            <a:ext cx="77724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34B0BF"/>
                </a:solidFill>
                <a:latin typeface="Calibri"/>
              </a:rPr>
              <a:t>More Than Just a Lookup Table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315468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CDDE6"/>
                </a:solidFill>
                <a:latin typeface="Calibri"/>
              </a:rPr>
              <a:t>Domain Name System — A deep dive into the internet's phone book,
directory, security layer, and so much more.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4206240"/>
            <a:ext cx="7772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D46329"/>
                </a:solidFill>
                <a:latin typeface="Calibri"/>
              </a:rPr>
              <a:t>Cascade STEAM — Technology Education Series</a:t>
            </a:r>
          </a:p>
        </p:txBody>
      </p:sp>
      <p:pic>
        <p:nvPicPr>
          <p:cNvPr id="30" name="Picture 29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440" y="5577840"/>
            <a:ext cx="2743200" cy="809538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 / 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Reverse DNS: PTR Records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10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17320"/>
            <a:ext cx="11430000" cy="123444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1536192"/>
            <a:ext cx="777240" cy="50292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536192"/>
            <a:ext cx="777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PTR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554480"/>
            <a:ext cx="10241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DE6"/>
                </a:solidFill>
                <a:latin typeface="Calibri"/>
              </a:rPr>
              <a:t>Pointer Record — DNS in Reverse.  Maps IP → hostname in in-addr.arpa (IPv4) or ip6.arpa (IPv6), controlled by the IP owner (ISP or hosting provider).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2816352"/>
            <a:ext cx="3200400" cy="658368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2871216"/>
            <a:ext cx="3017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34B0BF"/>
                </a:solidFill>
                <a:latin typeface="Courier New"/>
              </a:rPr>
              <a:t>mail.example.com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657600" y="2907792"/>
            <a:ext cx="1005840" cy="475488"/>
          </a:xfrm>
          <a:prstGeom prst="rightArrow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0" y="2834640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CCDDE6"/>
                </a:solidFill>
                <a:latin typeface="Calibri"/>
              </a:rPr>
              <a:t>A record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00600" y="2816352"/>
            <a:ext cx="3200400" cy="658368"/>
          </a:xfrm>
          <a:prstGeom prst="rect">
            <a:avLst/>
          </a:prstGeom>
          <a:solidFill>
            <a:srgbClr val="0E3E54"/>
          </a:solidFill>
          <a:ln w="1270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892040" y="2871216"/>
            <a:ext cx="301752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D46329"/>
                </a:solidFill>
                <a:latin typeface="Courier New"/>
              </a:rPr>
              <a:t>203.0.113.42</a:t>
            </a:r>
          </a:p>
        </p:txBody>
      </p:sp>
      <p:sp>
        <p:nvSpPr>
          <p:cNvPr id="17" name="Left Arrow 16"/>
          <p:cNvSpPr/>
          <p:nvPr/>
        </p:nvSpPr>
        <p:spPr>
          <a:xfrm>
            <a:off x="3657600" y="3547872"/>
            <a:ext cx="1005840" cy="475488"/>
          </a:xfrm>
          <a:prstGeom prst="lef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0" y="349300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CCDDE6"/>
                </a:solidFill>
                <a:latin typeface="Calibri"/>
              </a:rPr>
              <a:t>PTR record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3547872"/>
            <a:ext cx="3200400" cy="658368"/>
          </a:xfrm>
          <a:prstGeom prst="rect">
            <a:avLst/>
          </a:prstGeom>
          <a:solidFill>
            <a:srgbClr val="061D29"/>
          </a:solidFill>
          <a:ln w="1270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3566160"/>
            <a:ext cx="301752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D46329"/>
                </a:solidFill>
                <a:latin typeface="Courier New"/>
              </a:rPr>
              <a:t>42.113.0.203
.in-addr.arpa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74920" y="3547872"/>
            <a:ext cx="28346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CCDDE6"/>
                </a:solidFill>
                <a:latin typeface="Calibri"/>
              </a:rPr>
              <a:t>Lookup direction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4407408"/>
            <a:ext cx="7315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Why PTR Records Matter: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4828032"/>
            <a:ext cx="5532120" cy="822960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65760" y="4828032"/>
            <a:ext cx="109728" cy="82296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94360" y="4901184"/>
            <a:ext cx="5166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Email Deliverability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" y="5230368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Mail servers check PTR of sending IP. No match = rejected or spam.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126480" y="4828032"/>
            <a:ext cx="5532120" cy="822960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126480" y="4828032"/>
            <a:ext cx="109728" cy="82296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355080" y="4901184"/>
            <a:ext cx="5166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Network Troubleshooting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55080" y="5230368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traceroute and ping show hostnames, not raw IPs.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5760" y="5788152"/>
            <a:ext cx="5532120" cy="822960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65760" y="5788152"/>
            <a:ext cx="109728" cy="82296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94360" y="5861304"/>
            <a:ext cx="5166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Log Readability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4360" y="6190488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Server logs show 'mail.example.com' not '203.0.113.42'.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26480" y="5788152"/>
            <a:ext cx="5532120" cy="822960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126480" y="5788152"/>
            <a:ext cx="109728" cy="82296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355080" y="5861304"/>
            <a:ext cx="5166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Security Verification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55080" y="6190488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IDS and financial systems require matching forward+reverse DNS.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Service Discovery: SRV Records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11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17320"/>
            <a:ext cx="11430000" cy="128016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1554480"/>
            <a:ext cx="777240" cy="50292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554480"/>
            <a:ext cx="777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  <a:latin typeface="Calibri"/>
              </a:rPr>
              <a:t>SRV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1572768"/>
            <a:ext cx="10241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DE6"/>
                </a:solidFill>
                <a:latin typeface="Calibri"/>
              </a:rPr>
              <a:t>Service Locator Record — tells clients where to find a service (hostname AND port). Applications auto-configure from DNS — no hardcoded IPs or ports needed.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084831"/>
            <a:ext cx="11064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34B0BF"/>
                </a:solidFill>
                <a:latin typeface="Courier New"/>
              </a:rPr>
              <a:t>Format:  _service._protocol.name.  TTL  IN  SRV  priority  weight  port  target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468880"/>
            <a:ext cx="11064240" cy="475488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8368" y="2560320"/>
            <a:ext cx="10844784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_xmpp-client._tcp.jabber.org.  86400  IN  SRV  5  50  5222  xmpp1.jabber.org.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3063240"/>
            <a:ext cx="5577840" cy="594360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3063240"/>
            <a:ext cx="1371600" cy="594360"/>
          </a:xfrm>
          <a:prstGeom prst="rect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3172968"/>
            <a:ext cx="1188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6329"/>
                </a:solidFill>
                <a:latin typeface="Courier New"/>
              </a:rPr>
              <a:t>_service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8800" y="3172968"/>
            <a:ext cx="402335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Protocol name (e.g., _xmpp, _sip, _ldap, _kerberos)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26480" y="3063240"/>
            <a:ext cx="5577840" cy="594360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26480" y="3063240"/>
            <a:ext cx="1371600" cy="594360"/>
          </a:xfrm>
          <a:prstGeom prst="rect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17920" y="3172968"/>
            <a:ext cx="1188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6329"/>
                </a:solidFill>
                <a:latin typeface="Courier New"/>
              </a:rPr>
              <a:t>_protocol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89520" y="3172968"/>
            <a:ext cx="402335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_tcp or _udp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721608"/>
            <a:ext cx="5577840" cy="594360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3721608"/>
            <a:ext cx="1371600" cy="594360"/>
          </a:xfrm>
          <a:prstGeom prst="rect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3831336"/>
            <a:ext cx="1188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6329"/>
                </a:solidFill>
                <a:latin typeface="Courier New"/>
              </a:rPr>
              <a:t>priority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3831336"/>
            <a:ext cx="402335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Lower = tried first (like MX). Used for failover.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26480" y="3721608"/>
            <a:ext cx="5577840" cy="594360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126480" y="3721608"/>
            <a:ext cx="1371600" cy="594360"/>
          </a:xfrm>
          <a:prstGeom prst="rect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17920" y="3831336"/>
            <a:ext cx="1188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6329"/>
                </a:solidFill>
                <a:latin typeface="Courier New"/>
              </a:rPr>
              <a:t>weight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89520" y="3831336"/>
            <a:ext cx="402335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Load balancing between equal-priority records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379976"/>
            <a:ext cx="5577840" cy="594360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379976"/>
            <a:ext cx="1371600" cy="594360"/>
          </a:xfrm>
          <a:prstGeom prst="rect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4489704"/>
            <a:ext cx="1188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6329"/>
                </a:solidFill>
                <a:latin typeface="Courier New"/>
              </a:rPr>
              <a:t>port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4489704"/>
            <a:ext cx="402335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The TCP/UDP port the service listens 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26480" y="4379976"/>
            <a:ext cx="5577840" cy="594360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126480" y="4379976"/>
            <a:ext cx="1371600" cy="594360"/>
          </a:xfrm>
          <a:prstGeom prst="rect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217920" y="4489704"/>
            <a:ext cx="1188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6329"/>
                </a:solidFill>
                <a:latin typeface="Courier New"/>
              </a:rPr>
              <a:t>target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89520" y="4489704"/>
            <a:ext cx="402335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The hostname of the server providing the service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5760" y="5138928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D46329"/>
                </a:solidFill>
                <a:latin typeface="Calibri"/>
              </a:rPr>
              <a:t>Used by: XMPP, SIP/VoIP, LDAP, Kerberos, Active Directory, CalDAV/CardDAV, Minecraft, Kubernetes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More Record Types Worth Knowing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12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17320"/>
            <a:ext cx="3749039" cy="228600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75488" y="1527048"/>
            <a:ext cx="914400" cy="41148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75488" y="1527048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CAA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1563624"/>
            <a:ext cx="254203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CA Authorization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" y="2011680"/>
            <a:ext cx="3529583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Specifies which CAs may issue TLS certificates for your domain.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" y="2807208"/>
            <a:ext cx="3529583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85216" y="2898648"/>
            <a:ext cx="331012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example.com.  CAA  0 issue "letsencrypt.org"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15968" y="1417320"/>
            <a:ext cx="3749039" cy="228600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425696" y="1527048"/>
            <a:ext cx="914400" cy="41148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25696" y="1527048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NAPTR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13248" y="1563624"/>
            <a:ext cx="254203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Naming Authority Pointer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25696" y="2011680"/>
            <a:ext cx="3529583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Used in VoIP/SIP and ENUM to translate phone numbers to URIs.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25696" y="2807208"/>
            <a:ext cx="3529583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35424" y="2898648"/>
            <a:ext cx="331012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example.com.  NAPTR  10 10 "u" "E2U+sip" ...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66175" y="1417320"/>
            <a:ext cx="3749039" cy="228600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375903" y="1527048"/>
            <a:ext cx="914400" cy="41148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375903" y="1527048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TLSA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63455" y="1563624"/>
            <a:ext cx="254203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TLS Authentication (DANE)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75903" y="2011680"/>
            <a:ext cx="3529583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Pins a TLS certificate to a port/protocol via DNS.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375903" y="2807208"/>
            <a:ext cx="3529583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485631" y="2898648"/>
            <a:ext cx="331012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_443._tcp.example.com.  TLSA  3 1 1 abc123...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65760" y="3904488"/>
            <a:ext cx="3749039" cy="228600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75488" y="4014216"/>
            <a:ext cx="914400" cy="41148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5488" y="4014216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HINFO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63040" y="4050792"/>
            <a:ext cx="254203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Host Information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5488" y="4498848"/>
            <a:ext cx="3529583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Stores CPU and OS type. Rarely used today — historical curiosity.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5488" y="5294376"/>
            <a:ext cx="3529583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85216" y="5385816"/>
            <a:ext cx="331012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host.example.com.  HINFO  "x86-64" "Linux"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315968" y="3904488"/>
            <a:ext cx="3749039" cy="228600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425696" y="4014216"/>
            <a:ext cx="914400" cy="41148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425696" y="4014216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LOC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13248" y="4050792"/>
            <a:ext cx="254203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Geographic Location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25696" y="4498848"/>
            <a:ext cx="3529583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Stores GPS coordinates for a host. Standardized in RFC 1876.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425696" y="5294376"/>
            <a:ext cx="3529583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535424" y="5385816"/>
            <a:ext cx="331012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host.example.com.  LOC  48 44 N 122 28 W 60m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266175" y="3904488"/>
            <a:ext cx="3749039" cy="228600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8375903" y="4014216"/>
            <a:ext cx="914400" cy="41148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375903" y="4014216"/>
            <a:ext cx="914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SSHFP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363455" y="4050792"/>
            <a:ext cx="254203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SSH Fingerprint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375903" y="4498848"/>
            <a:ext cx="3529583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Stores SSH host key fingerprints. With DNSSEC, clients auto-verify.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375903" y="5294376"/>
            <a:ext cx="3529583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485631" y="5385816"/>
            <a:ext cx="331012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host.example.com.  SSHFP  2 1 7491973e...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94360"/>
            <a:ext cx="8961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0" y="1188720"/>
            <a:ext cx="6858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783080"/>
            <a:ext cx="100584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377440"/>
            <a:ext cx="56692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2487168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3017520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97280" y="3584448"/>
            <a:ext cx="7315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4160520"/>
            <a:ext cx="9601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4297680"/>
            <a:ext cx="4572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48280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394960"/>
            <a:ext cx="65836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5532120"/>
            <a:ext cx="3657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080760"/>
            <a:ext cx="5943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6217920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0" y="66568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0"/>
            <a:ext cx="73152" cy="685800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1371600"/>
            <a:ext cx="3657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0" b="1" i="0">
                <a:solidFill>
                  <a:srgbClr val="0F3A50"/>
                </a:solidFill>
                <a:latin typeface="Calibri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164592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D46329"/>
                </a:solidFill>
                <a:latin typeface="Calibri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30632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DNS in the Wild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" y="406908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34B0BF"/>
                </a:solidFill>
                <a:latin typeface="Calibri"/>
              </a:rPr>
              <a:t>Real-world uses — email, services, and beyond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777240" y="4846320"/>
            <a:ext cx="1371600" cy="41148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0671498" y="2428341"/>
            <a:ext cx="694944" cy="512064"/>
          </a:xfrm>
          <a:prstGeom prst="ellipse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671498" y="2519781"/>
            <a:ext cx="69494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34B0BF"/>
                </a:solidFill>
                <a:latin typeface="Calibri"/>
              </a:rPr>
              <a:t>Web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903965" y="2788755"/>
            <a:ext cx="793951" cy="288974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0533229" y="3743888"/>
            <a:ext cx="694944" cy="512064"/>
          </a:xfrm>
          <a:prstGeom prst="ellipse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533229" y="3835328"/>
            <a:ext cx="69494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34B0BF"/>
                </a:solidFill>
                <a:latin typeface="Calibri"/>
              </a:rPr>
              <a:t>Mail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873546" y="3367150"/>
            <a:ext cx="716520" cy="447731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9411436" y="4444862"/>
            <a:ext cx="694944" cy="512064"/>
          </a:xfrm>
          <a:prstGeom prst="ellipse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411436" y="4536302"/>
            <a:ext cx="69494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34B0BF"/>
                </a:solidFill>
                <a:latin typeface="Calibri"/>
              </a:rPr>
              <a:t>CDN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626751" y="3521364"/>
            <a:ext cx="88316" cy="840277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Oval 32"/>
          <p:cNvSpPr/>
          <p:nvPr/>
        </p:nvSpPr>
        <p:spPr>
          <a:xfrm>
            <a:off x="8168416" y="3992440"/>
            <a:ext cx="694944" cy="512064"/>
          </a:xfrm>
          <a:prstGeom prst="ellipse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168416" y="4083880"/>
            <a:ext cx="69494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34B0BF"/>
                </a:solidFill>
                <a:latin typeface="Calibri"/>
              </a:rPr>
              <a:t>VoIP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745513" y="3421832"/>
            <a:ext cx="607774" cy="58692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759651" y="2734389"/>
            <a:ext cx="694944" cy="512064"/>
          </a:xfrm>
          <a:prstGeom prst="ellipse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759651" y="2825829"/>
            <a:ext cx="69494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34B0BF"/>
                </a:solidFill>
                <a:latin typeface="Calibri"/>
              </a:rPr>
              <a:t>API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426676" y="3027472"/>
            <a:ext cx="836683" cy="117588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9098280" y="2697480"/>
            <a:ext cx="1005840" cy="1005840"/>
          </a:xfrm>
          <a:prstGeom prst="ellipse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098280" y="2944368"/>
            <a:ext cx="100584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DNS</a:t>
            </a:r>
          </a:p>
        </p:txBody>
      </p:sp>
      <p:pic>
        <p:nvPicPr>
          <p:cNvPr id="41" name="Picture 40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13 / 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Email Anti-Spam Trio: SPF + DKIM + DMARC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14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389888"/>
            <a:ext cx="11475720" cy="640080"/>
          </a:xfrm>
          <a:prstGeom prst="rect">
            <a:avLst/>
          </a:prstGeom>
          <a:solidFill>
            <a:srgbClr val="061D29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75488" y="1463040"/>
            <a:ext cx="1536192" cy="493776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30352" y="1499616"/>
            <a:ext cx="1426464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📧 SEND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011680" y="1581912"/>
            <a:ext cx="137160" cy="274320"/>
          </a:xfrm>
          <a:prstGeom prst="rightArrow">
            <a:avLst/>
          </a:prstGeom>
          <a:solidFill>
            <a:srgbClr val="CCD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121408" y="1463040"/>
            <a:ext cx="1536192" cy="493776"/>
          </a:xfrm>
          <a:prstGeom prst="rect">
            <a:avLst/>
          </a:prstGeom>
          <a:solidFill>
            <a:srgbClr val="D46329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176272" y="1499616"/>
            <a:ext cx="1426464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SPF?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657600" y="1581912"/>
            <a:ext cx="137160" cy="274320"/>
          </a:xfrm>
          <a:prstGeom prst="rightArrow">
            <a:avLst/>
          </a:prstGeom>
          <a:solidFill>
            <a:srgbClr val="CCD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767327" y="1463040"/>
            <a:ext cx="1536192" cy="493776"/>
          </a:xfrm>
          <a:prstGeom prst="rect">
            <a:avLst/>
          </a:prstGeom>
          <a:solidFill>
            <a:srgbClr val="34B0BF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822191" y="1499616"/>
            <a:ext cx="1426464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061D29"/>
                </a:solidFill>
                <a:latin typeface="Calibri"/>
              </a:rPr>
              <a:t>DKIM?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5303519" y="1581912"/>
            <a:ext cx="137160" cy="274320"/>
          </a:xfrm>
          <a:prstGeom prst="rightArrow">
            <a:avLst/>
          </a:prstGeom>
          <a:solidFill>
            <a:srgbClr val="CCD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13248" y="1463040"/>
            <a:ext cx="1536192" cy="493776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68112" y="1499616"/>
            <a:ext cx="1426464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DMARC?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150607" y="1463040"/>
            <a:ext cx="1536192" cy="493776"/>
          </a:xfrm>
          <a:prstGeom prst="rect">
            <a:avLst/>
          </a:prstGeom>
          <a:solidFill>
            <a:srgbClr val="27AE60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205471" y="1499616"/>
            <a:ext cx="1426464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✓ DELIVER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759951" y="1463040"/>
            <a:ext cx="1536192" cy="493776"/>
          </a:xfrm>
          <a:prstGeom prst="rect">
            <a:avLst/>
          </a:prstGeom>
          <a:solidFill>
            <a:srgbClr val="EB5757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814815" y="1499616"/>
            <a:ext cx="1426464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✗ BLOCK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21040" y="1463040"/>
            <a:ext cx="3291840" cy="493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CCDDE6"/>
                </a:solidFill>
                <a:latin typeface="Calibri"/>
              </a:rPr>
              <a:t>pass all → deliver  |  fail any → quarantine/reject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" y="2121408"/>
            <a:ext cx="3749039" cy="4480560"/>
          </a:xfrm>
          <a:prstGeom prst="rect">
            <a:avLst/>
          </a:prstGeom>
          <a:solidFill>
            <a:srgbClr val="061D29"/>
          </a:solidFill>
          <a:ln w="1905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75488" y="2240280"/>
            <a:ext cx="1005840" cy="50292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75488" y="2240280"/>
            <a:ext cx="1005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SPF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72768" y="2304288"/>
            <a:ext cx="2432303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Sender Policy Framework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283464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How it works: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2920" y="3127248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A TXT record listing all servers authorized to send email from your domain. Receiving servers check if the sender's IP is on the list.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02920" y="4462272"/>
            <a:ext cx="3474720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12648" y="4553712"/>
            <a:ext cx="3255263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v=spf1 include:_spf.google.com ip4:203.0.113.0/24 ~all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2920" y="5029200"/>
            <a:ext cx="347472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CCDDE6"/>
                </a:solidFill>
                <a:latin typeface="Calibri"/>
              </a:rPr>
              <a:t>Soft fail (~all) or hard fail (-all) if IP isn't listed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15968" y="2121408"/>
            <a:ext cx="3749039" cy="4480560"/>
          </a:xfrm>
          <a:prstGeom prst="rect">
            <a:avLst/>
          </a:prstGeom>
          <a:solidFill>
            <a:srgbClr val="061D29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425696" y="2240280"/>
            <a:ext cx="1005840" cy="50292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425696" y="2240280"/>
            <a:ext cx="1005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061D29"/>
                </a:solidFill>
                <a:latin typeface="Calibri"/>
              </a:rPr>
              <a:t>DKIM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22976" y="2304288"/>
            <a:ext cx="2432303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DomainKeys Identified Mail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453128" y="283464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4B0BF"/>
                </a:solidFill>
                <a:latin typeface="Calibri"/>
              </a:rPr>
              <a:t>How it works: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53128" y="3127248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Your mail server signs outgoing emails with a private key. The public key is a TXT record. Recipients verify the signature.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453128" y="4462272"/>
            <a:ext cx="3474720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562856" y="4553712"/>
            <a:ext cx="3255263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selector1._domainkey.example.com. TXT "v=DKIM1; k=rsa; p=MIGf..."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53128" y="5029200"/>
            <a:ext cx="347472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CCDDE6"/>
                </a:solidFill>
                <a:latin typeface="Calibri"/>
              </a:rPr>
              <a:t>Signature mismatch = email was altered in transit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266175" y="2121408"/>
            <a:ext cx="3749039" cy="4480560"/>
          </a:xfrm>
          <a:prstGeom prst="rect">
            <a:avLst/>
          </a:prstGeom>
          <a:solidFill>
            <a:srgbClr val="061D29"/>
          </a:solidFill>
          <a:ln w="19050">
            <a:solidFill>
              <a:srgbClr val="7ACC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8375903" y="2240280"/>
            <a:ext cx="1005840" cy="502920"/>
          </a:xfrm>
          <a:prstGeom prst="rect">
            <a:avLst/>
          </a:prstGeom>
          <a:solidFill>
            <a:srgbClr val="7ACC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375903" y="2240280"/>
            <a:ext cx="1005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DMARC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473184" y="2304288"/>
            <a:ext cx="2432303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Domain-based Message Auth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403336" y="283464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ACC44"/>
                </a:solidFill>
                <a:latin typeface="Calibri"/>
              </a:rPr>
              <a:t>How it works: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403336" y="3127248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Builds on SPF and DKIM. Tells receivers what to do with failing messages (none/quarantine/reject) and sends reports back to you.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403336" y="4462272"/>
            <a:ext cx="3474720" cy="502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513063" y="4553712"/>
            <a:ext cx="3255263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_dmarc.example.com. TXT "v=DMARC1; p=reject; rua=mailto:dmarc@..."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403336" y="5029200"/>
            <a:ext cx="347472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CCDDE6"/>
                </a:solidFill>
                <a:latin typeface="Calibri"/>
              </a:rPr>
              <a:t>p=reject = unauthenticated email is dropped entirely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94360"/>
            <a:ext cx="8961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0" y="1188720"/>
            <a:ext cx="6858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783080"/>
            <a:ext cx="100584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377440"/>
            <a:ext cx="56692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2487168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3017520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97280" y="3584448"/>
            <a:ext cx="7315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4160520"/>
            <a:ext cx="9601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4297680"/>
            <a:ext cx="4572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48280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394960"/>
            <a:ext cx="65836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5532120"/>
            <a:ext cx="3657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080760"/>
            <a:ext cx="5943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6217920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0" y="66568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0"/>
            <a:ext cx="73152" cy="685800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1371600"/>
            <a:ext cx="3657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0" b="1" i="0">
                <a:solidFill>
                  <a:srgbClr val="0F3A50"/>
                </a:solidFill>
                <a:latin typeface="Calibri"/>
              </a:rPr>
              <a:t>04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164592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D46329"/>
                </a:solidFill>
                <a:latin typeface="Calibri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30632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DNS Security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" y="406908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34B0BF"/>
                </a:solidFill>
                <a:latin typeface="Calibri"/>
              </a:rPr>
              <a:t>Protecting the lookup chain — DNSSEC, DoH, DoT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777240" y="4846320"/>
            <a:ext cx="1371600" cy="41148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8412480" y="3258921"/>
            <a:ext cx="2926080" cy="2227478"/>
          </a:xfrm>
          <a:prstGeom prst="round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9144000" y="1645920"/>
            <a:ext cx="1463040" cy="1920240"/>
          </a:xfrm>
          <a:prstGeom prst="ellipse">
            <a:avLst/>
          </a:prstGeom>
          <a:noFill/>
          <a:ln w="381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9582912" y="3873398"/>
            <a:ext cx="585216" cy="585216"/>
          </a:xfrm>
          <a:prstGeom prst="ellipse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0789920" y="1463040"/>
            <a:ext cx="731520" cy="731520"/>
          </a:xfrm>
          <a:prstGeom prst="ellipse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789920" y="1481328"/>
            <a:ext cx="73152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!</a:t>
            </a:r>
          </a:p>
        </p:txBody>
      </p:sp>
      <p:pic>
        <p:nvPicPr>
          <p:cNvPr id="29" name="Picture 28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15 / 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DNS Security: DNSSEC, DoH, and DoT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16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389888"/>
            <a:ext cx="11475720" cy="658368"/>
          </a:xfrm>
          <a:prstGeom prst="rect">
            <a:avLst/>
          </a:prstGeom>
          <a:solidFill>
            <a:srgbClr val="3A1505"/>
          </a:solidFill>
          <a:ln w="1270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444752"/>
            <a:ext cx="110642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⚠  Classic DNS is unencrypted and unauthenticated — attackers can intercept, modify, or spoof responses pointing users to malicious servers.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139696"/>
            <a:ext cx="5577840" cy="530352"/>
          </a:xfrm>
          <a:prstGeom prst="rect">
            <a:avLst/>
          </a:prstGeom>
          <a:solidFill>
            <a:srgbClr val="2A0707"/>
          </a:solidFill>
          <a:ln w="9525">
            <a:solidFill>
              <a:srgbClr val="EB57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194560"/>
            <a:ext cx="5303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EB5757"/>
                </a:solidFill>
                <a:latin typeface="Calibri"/>
              </a:rPr>
              <a:t>🔓  BEFORE:  DNS query (UDP:53) — visible to anyone on the network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35040" y="2139696"/>
            <a:ext cx="5806440" cy="530352"/>
          </a:xfrm>
          <a:prstGeom prst="rect">
            <a:avLst/>
          </a:prstGeom>
          <a:solidFill>
            <a:srgbClr val="072A12"/>
          </a:solidFill>
          <a:ln w="9525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0" y="2194560"/>
            <a:ext cx="5532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7AE60"/>
                </a:solidFill>
                <a:latin typeface="Calibri"/>
              </a:rPr>
              <a:t>🔒  AFTER:   Encrypted tunnel (port 443/853) — only resolver sees queries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788920"/>
            <a:ext cx="3749039" cy="3657600"/>
          </a:xfrm>
          <a:prstGeom prst="rect">
            <a:avLst/>
          </a:prstGeom>
          <a:solidFill>
            <a:srgbClr val="061D29"/>
          </a:solidFill>
          <a:ln w="1905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75488" y="2907792"/>
            <a:ext cx="1325880" cy="53035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5488" y="2907792"/>
            <a:ext cx="1325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DNSSEC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74519" y="2971800"/>
            <a:ext cx="213055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DNS Security Extensions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0352" y="3566160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Adds digital signatures to DNS records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4133087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Chain of trust: root → TLD → zone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0352" y="4700016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Validates responses haven't been tampered with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0352" y="5266944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Does NOT encrypt traffic — just signs 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0352" y="5833872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Special records: RRSIG, DNSKEY, DS, NSEC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15968" y="2788920"/>
            <a:ext cx="3749039" cy="3657600"/>
          </a:xfrm>
          <a:prstGeom prst="rect">
            <a:avLst/>
          </a:prstGeom>
          <a:solidFill>
            <a:srgbClr val="061D29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425696" y="2907792"/>
            <a:ext cx="1325880" cy="530352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25696" y="2907792"/>
            <a:ext cx="1325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61D29"/>
                </a:solidFill>
                <a:latin typeface="Calibri"/>
              </a:rPr>
              <a:t>DoH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24727" y="2971800"/>
            <a:ext cx="213055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DNS over HTTPS  (RFC 8484)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196328" y="3190890"/>
            <a:ext cx="640080" cy="466709"/>
          </a:xfrm>
          <a:prstGeom prst="round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7356348" y="2852928"/>
            <a:ext cx="320040" cy="402336"/>
          </a:xfrm>
          <a:prstGeom prst="ellipse">
            <a:avLst/>
          </a:prstGeom>
          <a:noFill/>
          <a:ln w="381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7452360" y="3319637"/>
            <a:ext cx="128015" cy="128015"/>
          </a:xfrm>
          <a:prstGeom prst="ellipse">
            <a:avLst/>
          </a:prstGeom>
          <a:solidFill>
            <a:srgbClr val="061D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80559" y="3566160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Wraps DNS queries inside HTTPS (port 443)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0559" y="4133087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Looks like normal web traffic — hard to block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80559" y="4700016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Encrypted end-to-end between client and resolver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80559" y="5266944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Supported by Firefox, Chrome, Windows 11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0559" y="5833872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Providers: Cloudflare 1.1.1.1, Google 8.8.8.8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266175" y="2788920"/>
            <a:ext cx="3749039" cy="3657600"/>
          </a:xfrm>
          <a:prstGeom prst="rect">
            <a:avLst/>
          </a:prstGeom>
          <a:solidFill>
            <a:srgbClr val="061D29"/>
          </a:solidFill>
          <a:ln w="1905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375903" y="2907792"/>
            <a:ext cx="1325880" cy="53035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375903" y="2907792"/>
            <a:ext cx="1325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DoT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74936" y="2971800"/>
            <a:ext cx="213055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DNS over TLS  (RFC 7858)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1146536" y="3190890"/>
            <a:ext cx="640080" cy="466709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11306556" y="2852928"/>
            <a:ext cx="320040" cy="402336"/>
          </a:xfrm>
          <a:prstGeom prst="ellipse">
            <a:avLst/>
          </a:prstGeom>
          <a:noFill/>
          <a:ln w="381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11402567" y="3319637"/>
            <a:ext cx="128015" cy="128015"/>
          </a:xfrm>
          <a:prstGeom prst="ellipse">
            <a:avLst/>
          </a:prstGeom>
          <a:solidFill>
            <a:srgbClr val="0A3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430767" y="3566160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Wraps DNS queries inside TLS (port 853)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30767" y="4133087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Dedicated port — easier to monitor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30767" y="4700016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Full encryption between client and resolver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430767" y="5266944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Network admins can see and block DoT traffic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430767" y="5833872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 Android 9+ uses DoT as 'Private DNS' feature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DNS Record Quick Reference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17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1389888"/>
            <a:ext cx="1005839" cy="4572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435608"/>
            <a:ext cx="82295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Record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1389888"/>
            <a:ext cx="2240280" cy="4572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1435608"/>
            <a:ext cx="2057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Purpose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0" y="1389888"/>
            <a:ext cx="3154680" cy="4572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749039" y="1435608"/>
            <a:ext cx="2971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Key Info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0" y="1389888"/>
            <a:ext cx="4526280" cy="4572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949440" y="1435608"/>
            <a:ext cx="4343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Example Value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" y="1901952"/>
            <a:ext cx="1005839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1479" y="1938528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71600" y="1901952"/>
            <a:ext cx="2240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463040" y="1938528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Name → IPv4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0" y="1901952"/>
            <a:ext cx="31546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749039" y="1938528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Most fundamental record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0" y="1901952"/>
            <a:ext cx="4526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949440" y="1938528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203.0.113.42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0040" y="2304288"/>
            <a:ext cx="1005839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11479" y="2340864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AAAA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71600" y="2304288"/>
            <a:ext cx="2240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63040" y="2340864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Name → IPv6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2304288"/>
            <a:ext cx="31546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749039" y="2340864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128-bit, dual-stack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58000" y="2304288"/>
            <a:ext cx="4526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949440" y="2340864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2001:db8::1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20040" y="2706624"/>
            <a:ext cx="1005839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11479" y="2743200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CNAME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71600" y="2706624"/>
            <a:ext cx="2240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463040" y="2743200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Alias → Name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57600" y="2706624"/>
            <a:ext cx="31546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749039" y="2743200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Cannot be at zone apex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858000" y="2706624"/>
            <a:ext cx="4526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949440" y="2743200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www → example.com.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20040" y="3108960"/>
            <a:ext cx="1005839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11479" y="3145536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MX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371600" y="3108960"/>
            <a:ext cx="2240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463040" y="3145536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Email routing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657600" y="3108960"/>
            <a:ext cx="31546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749039" y="3145536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Priority (lower = first)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858000" y="3108960"/>
            <a:ext cx="4526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949440" y="3145536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10 mail.example.com.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20040" y="3511296"/>
            <a:ext cx="1005839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11479" y="3547872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TXT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371600" y="3511296"/>
            <a:ext cx="2240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1463040" y="3547872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Arbitrary text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657600" y="3511296"/>
            <a:ext cx="31546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3749039" y="3547872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SPF, DKIM, DMARC, verify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858000" y="3511296"/>
            <a:ext cx="4526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949440" y="3547872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v=spf1 include:... ~all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20040" y="3913632"/>
            <a:ext cx="1005839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411479" y="3950208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SOA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371600" y="3913632"/>
            <a:ext cx="2240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463040" y="3950208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Zone authority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657600" y="3913632"/>
            <a:ext cx="31546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3749039" y="3950208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One per zone, serial #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858000" y="3913632"/>
            <a:ext cx="4526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949440" y="3950208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ns1. admin. 20240401 ...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20040" y="4315968"/>
            <a:ext cx="1005839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411479" y="4352544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NS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371600" y="4315968"/>
            <a:ext cx="2240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463040" y="4352544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Authoritative svrs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657600" y="4315968"/>
            <a:ext cx="31546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3749039" y="4352544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Delegation, min 2 rec.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858000" y="4315968"/>
            <a:ext cx="4526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6949440" y="4352544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ns1.hover.com.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20040" y="4718304"/>
            <a:ext cx="1005839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411479" y="4754880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PTR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371600" y="4718304"/>
            <a:ext cx="2240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1463040" y="4754880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IP → Name (reverse)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657600" y="4718304"/>
            <a:ext cx="31546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749039" y="4754880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Owned by IP block owner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858000" y="4718304"/>
            <a:ext cx="4526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6949440" y="4754880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42.113.0.203.in-addr.arpa</a:t>
            </a:r>
          </a:p>
        </p:txBody>
      </p:sp>
      <p:sp>
        <p:nvSpPr>
          <p:cNvPr id="79" name="Rectangle 78"/>
          <p:cNvSpPr/>
          <p:nvPr/>
        </p:nvSpPr>
        <p:spPr>
          <a:xfrm>
            <a:off x="320040" y="5120640"/>
            <a:ext cx="1005839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11479" y="5157216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SRV</a:t>
            </a:r>
          </a:p>
        </p:txBody>
      </p:sp>
      <p:sp>
        <p:nvSpPr>
          <p:cNvPr id="81" name="Rectangle 80"/>
          <p:cNvSpPr/>
          <p:nvPr/>
        </p:nvSpPr>
        <p:spPr>
          <a:xfrm>
            <a:off x="1371600" y="5120640"/>
            <a:ext cx="2240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1463040" y="5157216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Service discovery</a:t>
            </a:r>
          </a:p>
        </p:txBody>
      </p:sp>
      <p:sp>
        <p:nvSpPr>
          <p:cNvPr id="83" name="Rectangle 82"/>
          <p:cNvSpPr/>
          <p:nvPr/>
        </p:nvSpPr>
        <p:spPr>
          <a:xfrm>
            <a:off x="3657600" y="5120640"/>
            <a:ext cx="31546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3749039" y="5157216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Priority, weight, port, target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858000" y="5120640"/>
            <a:ext cx="4526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949440" y="5157216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_xmpp._tcp 5 50 5222 host.</a:t>
            </a:r>
          </a:p>
        </p:txBody>
      </p:sp>
      <p:sp>
        <p:nvSpPr>
          <p:cNvPr id="87" name="Rectangle 86"/>
          <p:cNvSpPr/>
          <p:nvPr/>
        </p:nvSpPr>
        <p:spPr>
          <a:xfrm>
            <a:off x="320040" y="5522976"/>
            <a:ext cx="1005839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11479" y="5559552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CAA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371600" y="5522976"/>
            <a:ext cx="2240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1463040" y="5559552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CA authorization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657600" y="5522976"/>
            <a:ext cx="31546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3749039" y="5559552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Which CA may issue SSL certs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858000" y="5522976"/>
            <a:ext cx="4526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6949440" y="5559552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0 issue "letsencrypt.org"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20040" y="5925312"/>
            <a:ext cx="1005839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411479" y="5961888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SSHFP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371600" y="5925312"/>
            <a:ext cx="2240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1463040" y="5961888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SSH key fingerprint</a:t>
            </a:r>
          </a:p>
        </p:txBody>
      </p:sp>
      <p:sp>
        <p:nvSpPr>
          <p:cNvPr id="99" name="Rectangle 98"/>
          <p:cNvSpPr/>
          <p:nvPr/>
        </p:nvSpPr>
        <p:spPr>
          <a:xfrm>
            <a:off x="3657600" y="5925312"/>
            <a:ext cx="31546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3749039" y="5961888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Validated by DNSSEC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6858000" y="5925312"/>
            <a:ext cx="4526280" cy="384048"/>
          </a:xfrm>
          <a:prstGeom prst="rect">
            <a:avLst/>
          </a:prstGeom>
          <a:solidFill>
            <a:srgbClr val="0E3E54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6949440" y="5961888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2 1 7491973e5f8b39...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20040" y="6327648"/>
            <a:ext cx="1005839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411479" y="6364224"/>
            <a:ext cx="82295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6329"/>
                </a:solidFill>
                <a:latin typeface="Calibri"/>
              </a:rPr>
              <a:t>TLSA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371600" y="6327648"/>
            <a:ext cx="2240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463040" y="6364224"/>
            <a:ext cx="2057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TLS cert pin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3657600" y="6327648"/>
            <a:ext cx="31546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3749039" y="6364224"/>
            <a:ext cx="2971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DANE — cert via DNS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6858000" y="6327648"/>
            <a:ext cx="4526280" cy="384048"/>
          </a:xfrm>
          <a:prstGeom prst="rect">
            <a:avLst/>
          </a:prstGeom>
          <a:solidFill>
            <a:srgbClr val="061D29"/>
          </a:solidFill>
          <a:ln w="6350">
            <a:solidFill>
              <a:srgbClr val="0A30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6949440" y="6364224"/>
            <a:ext cx="4343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ourier New"/>
              </a:rPr>
              <a:t>3 1 1 abc123def456...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94360"/>
            <a:ext cx="8961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0" y="1188720"/>
            <a:ext cx="6858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783080"/>
            <a:ext cx="100584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377440"/>
            <a:ext cx="56692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2487168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3017520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97280" y="3584448"/>
            <a:ext cx="7315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4160520"/>
            <a:ext cx="9601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4297680"/>
            <a:ext cx="4572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48280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394960"/>
            <a:ext cx="65836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5532120"/>
            <a:ext cx="3657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080760"/>
            <a:ext cx="5943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6217920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0" y="66568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Key Takeaways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841248"/>
            <a:ext cx="77724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1005840"/>
            <a:ext cx="7772400" cy="896112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1005840"/>
            <a:ext cx="621792" cy="89611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1188720"/>
            <a:ext cx="62179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88720" y="1078992"/>
            <a:ext cx="6858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DNS is infrastructure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88720" y="1426464"/>
            <a:ext cx="6858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Every internet connection depends on DNS. Foundational to networking, security, and dev work.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2011680"/>
            <a:ext cx="7772400" cy="896112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2011680"/>
            <a:ext cx="621792" cy="89611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0" y="2194560"/>
            <a:ext cx="62179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88720" y="2084832"/>
            <a:ext cx="6858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Records have specific jobs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88720" y="2432304"/>
            <a:ext cx="6858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A/AAAA serve IPs, MX routes email, SRV discovers services, TXT handles auth, PTR enables reverse.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3017520"/>
            <a:ext cx="7772400" cy="896112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" y="3017520"/>
            <a:ext cx="621792" cy="89611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3200400"/>
            <a:ext cx="62179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88720" y="3090672"/>
            <a:ext cx="6858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DNS powers email security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88720" y="3438144"/>
            <a:ext cx="6858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SPF, DKIM, and DMARC are DNS-based. Proper config stops spoofing and protects your domain.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4023360"/>
            <a:ext cx="7772400" cy="896112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57200" y="4023360"/>
            <a:ext cx="621792" cy="89611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57200" y="4206240"/>
            <a:ext cx="62179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88720" y="4096512"/>
            <a:ext cx="6858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DNS is increasingly secure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88720" y="4443984"/>
            <a:ext cx="6858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DNSSEC signs records, DoH/DoT encrypt queries. The old plaintext UDP era is ending.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" y="5029200"/>
            <a:ext cx="7772400" cy="896112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57200" y="5029200"/>
            <a:ext cx="621792" cy="89611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57200" y="5212080"/>
            <a:ext cx="62179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88720" y="5102352"/>
            <a:ext cx="6858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TTL controls propagation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88720" y="5449824"/>
            <a:ext cx="6858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DNS changes don't happen instantly. TTL governs how long caches hold answers — plan accordingly.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503920" y="914400"/>
            <a:ext cx="3474720" cy="5212080"/>
          </a:xfrm>
          <a:prstGeom prst="rect">
            <a:avLst/>
          </a:prstGeom>
          <a:solidFill>
            <a:srgbClr val="061D29"/>
          </a:solidFill>
          <a:ln w="1905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8503920" y="914400"/>
            <a:ext cx="3474720" cy="4572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686800" y="969264"/>
            <a:ext cx="3108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Go Further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686800" y="1444752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RFC 1034/1035 — DNS spec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686800" y="1975104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RFC 1912 — Common DNS errors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686800" y="2505456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IANA DNS Parameters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686800" y="3035808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MXToolbox.com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686800" y="356616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dnsviz.net — DNSSEC viz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686800" y="4096512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dig, nslookup, drill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686800" y="4626864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Pi-hole for DNS filtering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86800" y="5157216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• Cloudflare Learning DNS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57200" y="5943600"/>
            <a:ext cx="4572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34B0BF"/>
                </a:solidFill>
                <a:latin typeface="Calibri"/>
              </a:rPr>
              <a:t>Questions?</a:t>
            </a:r>
          </a:p>
        </p:txBody>
      </p:sp>
      <p:pic>
        <p:nvPicPr>
          <p:cNvPr id="57" name="Picture 56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5760720"/>
            <a:ext cx="2606040" cy="769061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18 / 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What We'll Cover Today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2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463040"/>
            <a:ext cx="3749039" cy="146304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463040"/>
            <a:ext cx="164592" cy="146304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1572768"/>
            <a:ext cx="594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D46329"/>
                </a:solidFill>
                <a:latin typeface="Calibri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029968"/>
            <a:ext cx="33649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What is DNS?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2395728"/>
            <a:ext cx="3364991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The basics — names, IPs, and why we need it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89120" y="1463040"/>
            <a:ext cx="3749039" cy="146304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89120" y="1463040"/>
            <a:ext cx="164592" cy="146304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63440" y="1572768"/>
            <a:ext cx="594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D46329"/>
                </a:solidFill>
                <a:latin typeface="Calibri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2029968"/>
            <a:ext cx="33649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How DNS Works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395728"/>
            <a:ext cx="3364991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Recursive resolvers, root servers, authoritative DNS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66759" y="1463040"/>
            <a:ext cx="3749039" cy="146304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366759" y="1463040"/>
            <a:ext cx="164592" cy="146304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41080" y="1572768"/>
            <a:ext cx="594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D46329"/>
                </a:solidFill>
                <a:latin typeface="Calibri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41080" y="2029968"/>
            <a:ext cx="33649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Forward &amp; Reverse DNS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41080" y="2395728"/>
            <a:ext cx="3364991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A/AAAA records vs PTR lookups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1480" y="3090672"/>
            <a:ext cx="3749039" cy="146304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11480" y="3090672"/>
            <a:ext cx="164592" cy="146304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3200400"/>
            <a:ext cx="594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D46329"/>
                </a:solidFill>
                <a:latin typeface="Calibri"/>
              </a:rPr>
              <a:t>04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3657600"/>
            <a:ext cx="33649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DNS Record Types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4023360"/>
            <a:ext cx="3364991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SOA, NS, A, AAAA, CNAME, MX, TXT, SRV, PTR, CAA, and more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89120" y="3090672"/>
            <a:ext cx="3749039" cy="146304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389120" y="3090672"/>
            <a:ext cx="164592" cy="146304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63440" y="3200400"/>
            <a:ext cx="594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D46329"/>
                </a:solidFill>
                <a:latin typeface="Calibri"/>
              </a:rPr>
              <a:t>05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63440" y="3657600"/>
            <a:ext cx="33649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DNS in the Wild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63440" y="4023360"/>
            <a:ext cx="3364991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Email routing, service discovery, security, anti-spam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366759" y="3090672"/>
            <a:ext cx="3749039" cy="146304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366759" y="3090672"/>
            <a:ext cx="164592" cy="146304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41080" y="3200400"/>
            <a:ext cx="594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D46329"/>
                </a:solidFill>
                <a:latin typeface="Calibri"/>
              </a:rPr>
              <a:t>06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41080" y="3657600"/>
            <a:ext cx="3364991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DNS Security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41080" y="4023360"/>
            <a:ext cx="3364991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DNSSEC, DoH, DoT — protecting the lookup chain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94360"/>
            <a:ext cx="8961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0" y="1188720"/>
            <a:ext cx="6858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783080"/>
            <a:ext cx="100584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377440"/>
            <a:ext cx="56692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2487168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3017520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97280" y="3584448"/>
            <a:ext cx="7315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4160520"/>
            <a:ext cx="9601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4297680"/>
            <a:ext cx="4572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48280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394960"/>
            <a:ext cx="65836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5532120"/>
            <a:ext cx="3657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080760"/>
            <a:ext cx="5943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6217920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0" y="66568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0"/>
            <a:ext cx="73152" cy="685800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1371600"/>
            <a:ext cx="3657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0" b="1" i="0">
                <a:solidFill>
                  <a:srgbClr val="0F3A50"/>
                </a:solidFill>
                <a:latin typeface="Calibri"/>
              </a:rPr>
              <a:t>01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164592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D46329"/>
                </a:solidFill>
                <a:latin typeface="Calibri"/>
              </a:rPr>
              <a:t>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30632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What is DNS?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" y="406908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34B0BF"/>
                </a:solidFill>
                <a:latin typeface="Calibri"/>
              </a:rPr>
              <a:t>The basics — names, IPs, and the phone book of the internet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777240" y="4846320"/>
            <a:ext cx="1371600" cy="41148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7863840" y="1188720"/>
            <a:ext cx="3474720" cy="3474720"/>
          </a:xfrm>
          <a:prstGeom prst="ellipse">
            <a:avLst/>
          </a:prstGeom>
          <a:noFill/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7863840" y="2057400"/>
            <a:ext cx="3474720" cy="1737360"/>
          </a:xfrm>
          <a:prstGeom prst="ellipse">
            <a:avLst/>
          </a:prstGeom>
          <a:noFill/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7863840" y="1449324"/>
            <a:ext cx="3474720" cy="2953512"/>
          </a:xfrm>
          <a:prstGeom prst="ellipse">
            <a:avLst/>
          </a:prstGeom>
          <a:noFill/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7863840" y="1848916"/>
            <a:ext cx="3474720" cy="2154326"/>
          </a:xfrm>
          <a:prstGeom prst="ellipse">
            <a:avLst/>
          </a:prstGeom>
          <a:noFill/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590227" y="1188720"/>
            <a:ext cx="21945" cy="347472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863840" y="2915107"/>
            <a:ext cx="3474720" cy="21945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0" name="Picture 29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3 / 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The Problem DNS Solves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4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17320"/>
            <a:ext cx="5303520" cy="4846320"/>
          </a:xfrm>
          <a:prstGeom prst="rect">
            <a:avLst/>
          </a:prstGeom>
          <a:solidFill>
            <a:srgbClr val="061D29"/>
          </a:solidFill>
          <a:ln w="1905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1417320"/>
            <a:ext cx="5303520" cy="566928"/>
          </a:xfrm>
          <a:prstGeom prst="rect">
            <a:avLst/>
          </a:prstGeom>
          <a:solidFill>
            <a:srgbClr val="3A1A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508760"/>
            <a:ext cx="4754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D46329"/>
                </a:solidFill>
                <a:latin typeface="Calibri"/>
              </a:rPr>
              <a:t>✕  Without DNS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2084831"/>
            <a:ext cx="4663440" cy="475488"/>
          </a:xfrm>
          <a:prstGeom prst="rect">
            <a:avLst/>
          </a:prstGeom>
          <a:solidFill>
            <a:srgbClr val="0E3E54"/>
          </a:solidFill>
          <a:ln w="9525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" y="2121408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D46329"/>
                </a:solidFill>
                <a:latin typeface="Courier New"/>
              </a:rPr>
              <a:t>  142.250.80.46  (memorize this!)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6974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—  Every website needs an IP address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3832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—  IPs change when servers move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0690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—  No meaningful names — just numbers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47548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—  Sharing addresses is error-prone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5760720" y="3291840"/>
            <a:ext cx="685800" cy="59436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675120" y="1417320"/>
            <a:ext cx="5120640" cy="4846320"/>
          </a:xfrm>
          <a:prstGeom prst="rect">
            <a:avLst/>
          </a:prstGeom>
          <a:solidFill>
            <a:srgbClr val="061D29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675120" y="1417320"/>
            <a:ext cx="5120640" cy="566928"/>
          </a:xfrm>
          <a:prstGeom prst="rect">
            <a:avLst/>
          </a:prstGeom>
          <a:solidFill>
            <a:srgbClr val="0E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903720" y="150876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34B0BF"/>
                </a:solidFill>
                <a:latin typeface="Calibri"/>
              </a:rPr>
              <a:t>✓  With DNS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949440" y="2084831"/>
            <a:ext cx="4480560" cy="475488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022592" y="2121408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34B0BF"/>
                </a:solidFill>
                <a:latin typeface="Courier New"/>
              </a:rPr>
              <a:t>  google.com  (easy!)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03720" y="26974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✓  DNS translates name → IP silently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03720" y="33832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✓  Servers can change IPs, names stay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03720" y="40690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✓  Human-readable, memorable names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03720" y="4754880"/>
            <a:ext cx="4663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DDE6"/>
                </a:solidFill>
                <a:latin typeface="Calibri"/>
              </a:rPr>
              <a:t>✓  Hierarchical and globally distributed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6355080"/>
            <a:ext cx="11430000" cy="384048"/>
          </a:xfrm>
          <a:prstGeom prst="rect">
            <a:avLst/>
          </a:prstGeom>
          <a:solidFill>
            <a:srgbClr val="0E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6382512"/>
            <a:ext cx="110642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34B0BF"/>
                </a:solidFill>
                <a:latin typeface="Calibri"/>
              </a:rPr>
              <a:t>DNS: translating 142.250.80.46 into google.com since 1983  (RFC 882/883 → RFC 1034/1035)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How a DNS Lookup Works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5 / 18</a:t>
            </a:r>
          </a:p>
        </p:txBody>
      </p:sp>
      <p:sp>
        <p:nvSpPr>
          <p:cNvPr id="7" name="Pentagon 6"/>
          <p:cNvSpPr/>
          <p:nvPr/>
        </p:nvSpPr>
        <p:spPr>
          <a:xfrm>
            <a:off x="256032" y="1417320"/>
            <a:ext cx="2212848" cy="2148840"/>
          </a:xfrm>
          <a:prstGeom prst="homePlate">
            <a:avLst/>
          </a:prstGeom>
          <a:solidFill>
            <a:srgbClr val="0E3E54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58952" y="758952"/>
            <a:ext cx="1188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  <a:latin typeface="Calibri"/>
              </a:rPr>
              <a:t>🖥️</a:t>
            </a:r>
          </a:p>
        </p:txBody>
      </p:sp>
      <p:sp>
        <p:nvSpPr>
          <p:cNvPr id="9" name="Oval 8"/>
          <p:cNvSpPr/>
          <p:nvPr/>
        </p:nvSpPr>
        <p:spPr>
          <a:xfrm>
            <a:off x="1060704" y="1581912"/>
            <a:ext cx="502920" cy="502920"/>
          </a:xfrm>
          <a:prstGeom prst="ellipse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60704" y="158191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0624" y="2167128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Your
Browser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624" y="28072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6"/>
                </a:solidFill>
                <a:latin typeface="Calibri"/>
              </a:rPr>
              <a:t>You type
cascadesteam.org</a:t>
            </a:r>
          </a:p>
        </p:txBody>
      </p:sp>
      <p:sp>
        <p:nvSpPr>
          <p:cNvPr id="13" name="Chevron 12"/>
          <p:cNvSpPr/>
          <p:nvPr/>
        </p:nvSpPr>
        <p:spPr>
          <a:xfrm>
            <a:off x="2304287" y="1417320"/>
            <a:ext cx="2212848" cy="2148840"/>
          </a:xfrm>
          <a:prstGeom prst="chevron">
            <a:avLst/>
          </a:prstGeom>
          <a:solidFill>
            <a:srgbClr val="0E3E54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807207" y="758952"/>
            <a:ext cx="1188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  <a:latin typeface="Calibri"/>
              </a:rPr>
              <a:t>🔄</a:t>
            </a:r>
          </a:p>
        </p:txBody>
      </p:sp>
      <p:sp>
        <p:nvSpPr>
          <p:cNvPr id="15" name="Oval 14"/>
          <p:cNvSpPr/>
          <p:nvPr/>
        </p:nvSpPr>
        <p:spPr>
          <a:xfrm>
            <a:off x="3218687" y="1581912"/>
            <a:ext cx="502920" cy="502920"/>
          </a:xfrm>
          <a:prstGeom prst="ellipse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18687" y="158191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78608" y="2167128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Recursive
Resolver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78608" y="28072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6"/>
                </a:solidFill>
                <a:latin typeface="Calibri"/>
              </a:rPr>
              <a:t>ISP or
8.8.8.8</a:t>
            </a:r>
          </a:p>
        </p:txBody>
      </p:sp>
      <p:sp>
        <p:nvSpPr>
          <p:cNvPr id="19" name="Chevron 18"/>
          <p:cNvSpPr/>
          <p:nvPr/>
        </p:nvSpPr>
        <p:spPr>
          <a:xfrm>
            <a:off x="4352544" y="1417320"/>
            <a:ext cx="2212848" cy="2148840"/>
          </a:xfrm>
          <a:prstGeom prst="chevron">
            <a:avLst/>
          </a:prstGeom>
          <a:solidFill>
            <a:srgbClr val="0E3E54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55464" y="758952"/>
            <a:ext cx="1188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  <a:latin typeface="Calibri"/>
              </a:rPr>
              <a:t>🌍</a:t>
            </a:r>
          </a:p>
        </p:txBody>
      </p:sp>
      <p:sp>
        <p:nvSpPr>
          <p:cNvPr id="21" name="Oval 20"/>
          <p:cNvSpPr/>
          <p:nvPr/>
        </p:nvSpPr>
        <p:spPr>
          <a:xfrm>
            <a:off x="5266944" y="1581912"/>
            <a:ext cx="502920" cy="502920"/>
          </a:xfrm>
          <a:prstGeom prst="ellipse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266944" y="158191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26864" y="2167128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Root Name
Server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26864" y="28072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6"/>
                </a:solidFill>
                <a:latin typeface="Calibri"/>
              </a:rPr>
              <a:t>Directs to
.org TLD</a:t>
            </a:r>
          </a:p>
        </p:txBody>
      </p:sp>
      <p:sp>
        <p:nvSpPr>
          <p:cNvPr id="25" name="Chevron 24"/>
          <p:cNvSpPr/>
          <p:nvPr/>
        </p:nvSpPr>
        <p:spPr>
          <a:xfrm>
            <a:off x="6400799" y="1417320"/>
            <a:ext cx="2212848" cy="2148840"/>
          </a:xfrm>
          <a:prstGeom prst="chevron">
            <a:avLst/>
          </a:prstGeom>
          <a:solidFill>
            <a:srgbClr val="0E3E54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903719" y="758952"/>
            <a:ext cx="1188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  <a:latin typeface="Calibri"/>
              </a:rPr>
              <a:t>📂</a:t>
            </a:r>
          </a:p>
        </p:txBody>
      </p:sp>
      <p:sp>
        <p:nvSpPr>
          <p:cNvPr id="27" name="Oval 26"/>
          <p:cNvSpPr/>
          <p:nvPr/>
        </p:nvSpPr>
        <p:spPr>
          <a:xfrm>
            <a:off x="7315199" y="1581912"/>
            <a:ext cx="502920" cy="502920"/>
          </a:xfrm>
          <a:prstGeom prst="ellipse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199" y="158191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5119" y="2167128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.org TLD
Server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75119" y="28072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6"/>
                </a:solidFill>
                <a:latin typeface="Calibri"/>
              </a:rPr>
              <a:t>Sends to
authoritative</a:t>
            </a:r>
          </a:p>
        </p:txBody>
      </p:sp>
      <p:sp>
        <p:nvSpPr>
          <p:cNvPr id="31" name="Chevron 30"/>
          <p:cNvSpPr/>
          <p:nvPr/>
        </p:nvSpPr>
        <p:spPr>
          <a:xfrm>
            <a:off x="8449055" y="1417320"/>
            <a:ext cx="2212848" cy="2148840"/>
          </a:xfrm>
          <a:prstGeom prst="chevron">
            <a:avLst/>
          </a:prstGeom>
          <a:solidFill>
            <a:srgbClr val="D4632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951976" y="758952"/>
            <a:ext cx="1188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FFFFF"/>
                </a:solidFill>
                <a:latin typeface="Calibri"/>
              </a:rPr>
              <a:t>✅</a:t>
            </a:r>
          </a:p>
        </p:txBody>
      </p:sp>
      <p:sp>
        <p:nvSpPr>
          <p:cNvPr id="33" name="Oval 32"/>
          <p:cNvSpPr/>
          <p:nvPr/>
        </p:nvSpPr>
        <p:spPr>
          <a:xfrm>
            <a:off x="9363455" y="1581912"/>
            <a:ext cx="502920" cy="5029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363455" y="158191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D46329"/>
                </a:solidFill>
                <a:latin typeface="Calibri"/>
              </a:rPr>
              <a:t>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723375" y="2167128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Authoritative
DNS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23375" y="2807208"/>
            <a:ext cx="18288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CCDDE6"/>
                </a:solidFill>
                <a:latin typeface="Calibri"/>
              </a:rPr>
              <a:t>Returns IP
address!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6032" y="3657600"/>
            <a:ext cx="11887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D46329"/>
                </a:solidFill>
                <a:latin typeface="Courier New"/>
              </a:rPr>
              <a:t>cascadesteam.org  →  143.198.x.x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5760" y="4114800"/>
            <a:ext cx="11475720" cy="14173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65760" y="4114800"/>
            <a:ext cx="91440" cy="141732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94360" y="4206240"/>
            <a:ext cx="3200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34B0BF"/>
                </a:solidFill>
                <a:latin typeface="Calibri"/>
              </a:rPr>
              <a:t>⚡  Caching &amp; TTL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4360" y="4626864"/>
            <a:ext cx="11064240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DE6"/>
                </a:solidFill>
                <a:latin typeface="Calibri"/>
              </a:rPr>
              <a:t>Answers are cached at each step for a TTL (Time To Live) period. If your resolver already has a cached answer, steps 3–5 are skipped entirely — making DNS extremely fast (sub-millisecond for cached queries). This is also why DNS changes take time to fully propagate globally.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594360"/>
            <a:ext cx="8961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0" y="1188720"/>
            <a:ext cx="6858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783080"/>
            <a:ext cx="100584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377440"/>
            <a:ext cx="56692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2487168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3017520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97280" y="3584448"/>
            <a:ext cx="7315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4160520"/>
            <a:ext cx="96012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86000" y="4297680"/>
            <a:ext cx="45720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0" y="48280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394960"/>
            <a:ext cx="658368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0" y="5532120"/>
            <a:ext cx="3657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080760"/>
            <a:ext cx="594360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0" y="6217920"/>
            <a:ext cx="43891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0" y="6656832"/>
            <a:ext cx="12161520" cy="20116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0"/>
            <a:ext cx="73152" cy="685800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1371600"/>
            <a:ext cx="3657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0" b="1" i="0">
                <a:solidFill>
                  <a:srgbClr val="0F3A50"/>
                </a:solidFill>
                <a:latin typeface="Calibri"/>
              </a:rPr>
              <a:t>02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164592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D46329"/>
                </a:solidFill>
                <a:latin typeface="Calibri"/>
              </a:rPr>
              <a:t>02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30632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DNS Record Types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" y="406908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34B0BF"/>
                </a:solidFill>
                <a:latin typeface="Calibri"/>
              </a:rPr>
              <a:t>The Building Blocks — every record has a job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777240" y="4846320"/>
            <a:ext cx="1371600" cy="41148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229600" y="1828800"/>
            <a:ext cx="3200400" cy="201168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412480" y="2286000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412480" y="2670048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412480" y="3054096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8412480" y="3438144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394192" y="1993392"/>
            <a:ext cx="3200400" cy="201168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8577072" y="2450592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577072" y="2834640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577072" y="3218688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577072" y="3602736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558784" y="2157984"/>
            <a:ext cx="3200400" cy="2011680"/>
          </a:xfrm>
          <a:prstGeom prst="rect">
            <a:avLst/>
          </a:prstGeom>
          <a:solidFill>
            <a:srgbClr val="0E3E54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741663" y="2615184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741663" y="2999232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741663" y="3383279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8741663" y="3767328"/>
            <a:ext cx="2743200" cy="109728"/>
          </a:xfrm>
          <a:prstGeom prst="rect">
            <a:avLst/>
          </a:prstGeom>
          <a:solidFill>
            <a:srgbClr val="0F3E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9" name="Picture 38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6 / 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Address Records: A, AAAA &amp; CNAME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7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17320"/>
            <a:ext cx="3749039" cy="48463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1554480"/>
            <a:ext cx="1005840" cy="53035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554480"/>
            <a:ext cx="10058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21488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Address Record (IPv4)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606040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Maps a hostname to a 32-bit IPv4 address.
Multiple A records = round-robin load balancing.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913632"/>
            <a:ext cx="1234440" cy="384048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3941063"/>
            <a:ext cx="1234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4B0BF"/>
                </a:solidFill>
                <a:latin typeface="Courier New"/>
              </a:rPr>
              <a:t>hostname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1792224" y="3950208"/>
            <a:ext cx="502920" cy="347472"/>
          </a:xfrm>
          <a:prstGeom prst="rightArrow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359152" y="3913632"/>
            <a:ext cx="1572768" cy="384048"/>
          </a:xfrm>
          <a:prstGeom prst="rect">
            <a:avLst/>
          </a:prstGeom>
          <a:solidFill>
            <a:srgbClr val="0E3E54"/>
          </a:solidFill>
          <a:ln w="9525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359152" y="3941063"/>
            <a:ext cx="15727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6329"/>
                </a:solidFill>
                <a:latin typeface="Courier New"/>
              </a:rPr>
              <a:t>IP address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4407408"/>
            <a:ext cx="3474720" cy="566928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648" y="4498848"/>
            <a:ext cx="3255263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cascadesteam.org.  A  143.198.56.78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43400" y="1417320"/>
            <a:ext cx="3749039" cy="48463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480560" y="1554480"/>
            <a:ext cx="1005840" cy="53035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480560" y="1554480"/>
            <a:ext cx="10058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AAAA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80560" y="21488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IPv6 Address Record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80560" y="2606040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Maps a hostname to a 128-bit IPv6 address.
Modern dual-stack systems have both A and AAAA.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80560" y="3913632"/>
            <a:ext cx="1234440" cy="384048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80560" y="3941063"/>
            <a:ext cx="1234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4B0BF"/>
                </a:solidFill>
                <a:latin typeface="Courier New"/>
              </a:rPr>
              <a:t>hostname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5769864" y="3950208"/>
            <a:ext cx="502920" cy="347472"/>
          </a:xfrm>
          <a:prstGeom prst="rightArrow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336792" y="3913632"/>
            <a:ext cx="1572768" cy="384048"/>
          </a:xfrm>
          <a:prstGeom prst="rect">
            <a:avLst/>
          </a:prstGeom>
          <a:solidFill>
            <a:srgbClr val="0E3E54"/>
          </a:solidFill>
          <a:ln w="9525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336792" y="3941063"/>
            <a:ext cx="15727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6329"/>
                </a:solidFill>
                <a:latin typeface="Courier New"/>
              </a:rPr>
              <a:t>IP address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480560" y="4407408"/>
            <a:ext cx="3474720" cy="566928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90288" y="4498848"/>
            <a:ext cx="3255263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cascadesteam.org.  AAAA  2600:1f18::1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321040" y="1417320"/>
            <a:ext cx="3749039" cy="48463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8458200" y="1554480"/>
            <a:ext cx="1005840" cy="53035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458200" y="1554480"/>
            <a:ext cx="10058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CNAME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58200" y="21488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Canonical Name Record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458200" y="2606040"/>
            <a:ext cx="34747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Creates an alias pointing to another hostname.
Cannot be used at the zone apex (root domain).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3913632"/>
            <a:ext cx="1234440" cy="384048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58200" y="3941063"/>
            <a:ext cx="1234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4B0BF"/>
                </a:solidFill>
                <a:latin typeface="Courier New"/>
              </a:rPr>
              <a:t>hostname</a:t>
            </a:r>
          </a:p>
        </p:txBody>
      </p:sp>
      <p:sp>
        <p:nvSpPr>
          <p:cNvPr id="38" name="Right Arrow 37"/>
          <p:cNvSpPr/>
          <p:nvPr/>
        </p:nvSpPr>
        <p:spPr>
          <a:xfrm>
            <a:off x="9747504" y="3950208"/>
            <a:ext cx="502920" cy="347472"/>
          </a:xfrm>
          <a:prstGeom prst="rightArrow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0314432" y="3913632"/>
            <a:ext cx="1572768" cy="384048"/>
          </a:xfrm>
          <a:prstGeom prst="rect">
            <a:avLst/>
          </a:prstGeom>
          <a:solidFill>
            <a:srgbClr val="0E3E54"/>
          </a:solidFill>
          <a:ln w="9525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10314432" y="3941063"/>
            <a:ext cx="1572768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6329"/>
                </a:solidFill>
                <a:latin typeface="Courier New"/>
              </a:rPr>
              <a:t>IP address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458200" y="4407408"/>
            <a:ext cx="3474720" cy="566928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567928" y="4498848"/>
            <a:ext cx="3255263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www.example.com.  CNAME  example.com.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Mail &amp; Text Records: MX and TXT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8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17320"/>
            <a:ext cx="5303520" cy="4846320"/>
          </a:xfrm>
          <a:prstGeom prst="rect">
            <a:avLst/>
          </a:prstGeom>
          <a:solidFill>
            <a:srgbClr val="061D29"/>
          </a:solidFill>
          <a:ln w="1905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1554480"/>
            <a:ext cx="822960" cy="50292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554480"/>
            <a:ext cx="822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MX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1627632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Mail Exchanger Record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121408"/>
            <a:ext cx="49377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Tells the world which mail servers accept email for your domain.
Lower priority number = higher priority. Backup servers take over if primary fails.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154680"/>
            <a:ext cx="4114800" cy="347472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48640" y="3154680"/>
            <a:ext cx="457200" cy="34747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3182112"/>
            <a:ext cx="457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" y="32004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mail1 (primary)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30168"/>
            <a:ext cx="3200400" cy="347472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30168"/>
            <a:ext cx="457200" cy="34747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3657600"/>
            <a:ext cx="457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3675888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mail2 (backup)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105656"/>
            <a:ext cx="2286000" cy="347472"/>
          </a:xfrm>
          <a:prstGeom prst="rect">
            <a:avLst/>
          </a:prstGeom>
          <a:solidFill>
            <a:srgbClr val="0E3E54"/>
          </a:solidFill>
          <a:ln w="63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48640" y="4105656"/>
            <a:ext cx="457200" cy="347472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4133088"/>
            <a:ext cx="457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" y="4151376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mail3 (tertiary)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700016"/>
            <a:ext cx="49377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CCDDE6"/>
                </a:solidFill>
                <a:latin typeface="Calibri"/>
              </a:rPr>
              <a:t>Google Workspace, Office 365, and Proton Mail all require
MX records to route email to their servers.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43600" y="1417320"/>
            <a:ext cx="5897880" cy="4846320"/>
          </a:xfrm>
          <a:prstGeom prst="rect">
            <a:avLst/>
          </a:prstGeom>
          <a:solidFill>
            <a:srgbClr val="061D29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080760" y="1554480"/>
            <a:ext cx="822960" cy="50292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080760" y="1554480"/>
            <a:ext cx="822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61D29"/>
                </a:solidFill>
                <a:latin typeface="Calibri"/>
              </a:rPr>
              <a:t>TXT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5160" y="1627632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Text Record — Swiss Army Knife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80760" y="2121408"/>
            <a:ext cx="5577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TXT records store arbitrary text. Critical for domain verification and email security: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080760" y="2816352"/>
            <a:ext cx="731520" cy="292608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080760" y="2816352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SPF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76288" y="2816352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Specifies which servers may send email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92640" y="2816352"/>
            <a:ext cx="20116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B0BF"/>
                </a:solidFill>
                <a:latin typeface="Courier New"/>
              </a:rPr>
              <a:t>v=spf1 include:_spf.google.com ~all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080760" y="3474720"/>
            <a:ext cx="731520" cy="292608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080760" y="347472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DKIM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76288" y="3474720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Public key to verify email signatures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692640" y="3474720"/>
            <a:ext cx="20116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B0BF"/>
                </a:solidFill>
                <a:latin typeface="Courier New"/>
              </a:rPr>
              <a:t>v=DKIM1; k=rsa; p=MIGfMA0...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080760" y="4133087"/>
            <a:ext cx="731520" cy="292608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080760" y="4133087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DMARC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76288" y="4133087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Email auth policy (p=reject/quarantine)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692640" y="4133087"/>
            <a:ext cx="20116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B0BF"/>
                </a:solidFill>
                <a:latin typeface="Courier New"/>
              </a:rPr>
              <a:t>v=DMARC1; p=reject; rua=mailto:...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080760" y="4791456"/>
            <a:ext cx="731520" cy="292608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080760" y="4791456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Verify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76288" y="4791456"/>
            <a:ext cx="2743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DDE6"/>
                </a:solidFill>
                <a:latin typeface="Calibri"/>
              </a:rPr>
              <a:t>Domain ownership for external services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692640" y="4791456"/>
            <a:ext cx="20116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B0BF"/>
                </a:solidFill>
                <a:latin typeface="Courier New"/>
              </a:rPr>
              <a:t>google-site-verification=abc123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30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320040"/>
            <a:ext cx="94183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Zone Control Records: SOA and NS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" y="1051560"/>
            <a:ext cx="11430000" cy="36576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ascade_STEAM_horizontal_logo_primary_dark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6960" y="182880"/>
            <a:ext cx="2011680" cy="5936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" y="649224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34B0BF"/>
                </a:solidFill>
                <a:latin typeface="Calibri"/>
              </a:rPr>
              <a:t>cascadesteam.org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0" y="6492240"/>
            <a:ext cx="1371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CCDDE6"/>
                </a:solidFill>
                <a:latin typeface="Calibri"/>
              </a:rPr>
              <a:t>9 / 18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417320"/>
            <a:ext cx="5394960" cy="3931920"/>
          </a:xfrm>
          <a:prstGeom prst="rect">
            <a:avLst/>
          </a:prstGeom>
          <a:solidFill>
            <a:srgbClr val="061D29"/>
          </a:solidFill>
          <a:ln w="19050">
            <a:solidFill>
              <a:srgbClr val="D4632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1554480"/>
            <a:ext cx="822960" cy="502920"/>
          </a:xfrm>
          <a:prstGeom prst="rect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1554480"/>
            <a:ext cx="8229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SOA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1627632"/>
            <a:ext cx="4160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Start of Authority — Every Zone Has Exactly One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121408"/>
            <a:ext cx="5029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The boss record of every DNS zone. Contains: primary name server, admin email, serial number (version counter), refresh/retry/expire timers, and negative TTL.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200400"/>
            <a:ext cx="5029200" cy="164592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8368" y="3291840"/>
            <a:ext cx="4809744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cascadesteam.org.  SOA
  ns1.hover.com.  dns.hover.com.
  2024040201  ; serial
  3600        ; refresh
  900         ; retry
  604800      ; expire
  300         ; negative TTL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80760" y="1417320"/>
            <a:ext cx="5760720" cy="3931920"/>
          </a:xfrm>
          <a:prstGeom prst="rect">
            <a:avLst/>
          </a:prstGeom>
          <a:solidFill>
            <a:srgbClr val="061D29"/>
          </a:solidFill>
          <a:ln w="1905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17920" y="1554480"/>
            <a:ext cx="685800" cy="502920"/>
          </a:xfrm>
          <a:prstGeom prst="rect">
            <a:avLst/>
          </a:prstGeom>
          <a:solidFill>
            <a:srgbClr val="34B0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217920" y="1554480"/>
            <a:ext cx="685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61D29"/>
                </a:solidFill>
                <a:latin typeface="Calibri"/>
              </a:rPr>
              <a:t>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95160" y="1627632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Name Server — Who Answers Your Domain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2121408"/>
            <a:ext cx="54864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DDE6"/>
                </a:solidFill>
                <a:latin typeface="Calibri"/>
              </a:rPr>
              <a:t>NS records delegate authority for a zone to specific name servers. Always have at least 2 for redundancy. Also delegates subdomains to different DNS providers.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17920" y="3200400"/>
            <a:ext cx="5486400" cy="1463040"/>
          </a:xfrm>
          <a:prstGeom prst="rect">
            <a:avLst/>
          </a:prstGeom>
          <a:solidFill>
            <a:srgbClr val="061D29"/>
          </a:solidFill>
          <a:ln w="12700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27648" y="3291840"/>
            <a:ext cx="5266944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34B0BF"/>
                </a:solidFill>
                <a:latin typeface="Courier New"/>
              </a:rPr>
              <a:t>cascadesteam.org.  NS  ns1.hover.com.
cascadesteam.org.  NS  ns2.hover.com.
; Subdomain delegation:
devops.example.com.  NS  ns1.internal.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5559552"/>
            <a:ext cx="11475720" cy="1170432"/>
          </a:xfrm>
          <a:prstGeom prst="rect">
            <a:avLst/>
          </a:prstGeom>
          <a:solidFill>
            <a:srgbClr val="0E3E54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94360" y="56235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4B0BF"/>
                </a:solidFill>
                <a:latin typeface="Calibri"/>
              </a:rPr>
              <a:t>DNS Delegation Chain: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2920" y="5961888"/>
            <a:ext cx="2331720" cy="658368"/>
          </a:xfrm>
          <a:prstGeom prst="rect">
            <a:avLst/>
          </a:prstGeom>
          <a:solidFill>
            <a:srgbClr val="D46329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76072" y="5989320"/>
            <a:ext cx="219456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. (Root)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2880360" y="6099048"/>
            <a:ext cx="91440" cy="36576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926080" y="5961888"/>
            <a:ext cx="2331720" cy="658368"/>
          </a:xfrm>
          <a:prstGeom prst="rect">
            <a:avLst/>
          </a:prstGeom>
          <a:solidFill>
            <a:srgbClr val="34B0BF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999232" y="5989320"/>
            <a:ext cx="219456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.org TLD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5303520" y="6099048"/>
            <a:ext cx="91440" cy="36576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349240" y="5961888"/>
            <a:ext cx="2331720" cy="658368"/>
          </a:xfrm>
          <a:prstGeom prst="rect">
            <a:avLst/>
          </a:prstGeom>
          <a:solidFill>
            <a:srgbClr val="061D29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22392" y="5989320"/>
            <a:ext cx="219456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cascadesteam.org</a:t>
            </a:r>
          </a:p>
        </p:txBody>
      </p:sp>
      <p:sp>
        <p:nvSpPr>
          <p:cNvPr id="31" name="Right Arrow 30"/>
          <p:cNvSpPr/>
          <p:nvPr/>
        </p:nvSpPr>
        <p:spPr>
          <a:xfrm>
            <a:off x="7726679" y="6099048"/>
            <a:ext cx="91440" cy="365760"/>
          </a:xfrm>
          <a:prstGeom prst="rightArrow">
            <a:avLst/>
          </a:prstGeom>
          <a:solidFill>
            <a:srgbClr val="D463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0" y="5961888"/>
            <a:ext cx="2331720" cy="658368"/>
          </a:xfrm>
          <a:prstGeom prst="rect">
            <a:avLst/>
          </a:prstGeom>
          <a:solidFill>
            <a:srgbClr val="061D29"/>
          </a:solidFill>
          <a:ln w="9525">
            <a:solidFill>
              <a:srgbClr val="34B0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845552" y="5989320"/>
            <a:ext cx="219456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ns1.hover.com
ns2.hover.com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